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1" r:id="rId2"/>
    <p:sldId id="262" r:id="rId3"/>
    <p:sldId id="263" r:id="rId4"/>
    <p:sldId id="264" r:id="rId5"/>
    <p:sldId id="260" r:id="rId6"/>
    <p:sldId id="266" r:id="rId7"/>
    <p:sldId id="276" r:id="rId8"/>
    <p:sldId id="277" r:id="rId9"/>
    <p:sldId id="265" r:id="rId10"/>
    <p:sldId id="284" r:id="rId11"/>
    <p:sldId id="285" r:id="rId12"/>
    <p:sldId id="286" r:id="rId13"/>
    <p:sldId id="287" r:id="rId14"/>
    <p:sldId id="289" r:id="rId15"/>
    <p:sldId id="291" r:id="rId16"/>
    <p:sldId id="292" r:id="rId17"/>
    <p:sldId id="293" r:id="rId18"/>
    <p:sldId id="288" r:id="rId19"/>
    <p:sldId id="290" r:id="rId20"/>
    <p:sldId id="294" r:id="rId21"/>
    <p:sldId id="295" r:id="rId22"/>
    <p:sldId id="297" r:id="rId23"/>
    <p:sldId id="298" r:id="rId24"/>
    <p:sldId id="299" r:id="rId25"/>
    <p:sldId id="300" r:id="rId26"/>
    <p:sldId id="301" r:id="rId27"/>
    <p:sldId id="303" r:id="rId28"/>
    <p:sldId id="302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37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8/31/2017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8/31/2017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8/31/2017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8/31/2017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Welkom havo 3.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77502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Recap</a:t>
            </a:r>
            <a:r>
              <a:rPr lang="nl-NL" dirty="0" smtClean="0"/>
              <a:t> vorige les.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4221" y="1251285"/>
            <a:ext cx="9189781" cy="4790078"/>
          </a:xfrm>
        </p:spPr>
        <p:txBody>
          <a:bodyPr>
            <a:noAutofit/>
          </a:bodyPr>
          <a:lstStyle/>
          <a:p>
            <a:r>
              <a:rPr lang="nl-NL" sz="2300" dirty="0" smtClean="0"/>
              <a:t>Een markt is een </a:t>
            </a:r>
            <a:r>
              <a:rPr lang="nl-NL" sz="2300" dirty="0"/>
              <a:t>plek waar vraag en aanbod samenkomen</a:t>
            </a:r>
          </a:p>
          <a:p>
            <a:r>
              <a:rPr lang="nl-NL" sz="2300" dirty="0"/>
              <a:t>Een concrete markt is een fysieke plek (de markt van groente en fruit)</a:t>
            </a:r>
          </a:p>
          <a:p>
            <a:r>
              <a:rPr lang="nl-NL" sz="2300" dirty="0"/>
              <a:t>Een abstracte markt is een niet fysieke plek (bijvoorbeeld marktplaats of bol.com)</a:t>
            </a:r>
          </a:p>
          <a:p>
            <a:r>
              <a:rPr lang="nl-NL" sz="2300" dirty="0" smtClean="0"/>
              <a:t>Het aanbod van producten wordt bepaald door: persoonlijke </a:t>
            </a:r>
            <a:r>
              <a:rPr lang="nl-NL" sz="2300" dirty="0"/>
              <a:t>voorkeur, concurrerende producten, concurrenten, budget klant, weer/seizoen.</a:t>
            </a:r>
          </a:p>
          <a:p>
            <a:r>
              <a:rPr lang="nl-NL" sz="2300" dirty="0" smtClean="0"/>
              <a:t>Betalingsbereidheid is hoeveel </a:t>
            </a:r>
            <a:r>
              <a:rPr lang="nl-NL" sz="2300" dirty="0"/>
              <a:t>de klanten (noemen we bij economie consumenten) bereid zijn maximaal te betalen.</a:t>
            </a:r>
          </a:p>
          <a:p>
            <a:r>
              <a:rPr lang="nl-NL" sz="2300" dirty="0" smtClean="0"/>
              <a:t>Wanneer de aanbieder </a:t>
            </a:r>
            <a:r>
              <a:rPr lang="nl-NL" sz="2300" dirty="0"/>
              <a:t>de betaling bereidheid </a:t>
            </a:r>
            <a:r>
              <a:rPr lang="nl-NL" sz="2300" dirty="0" smtClean="0"/>
              <a:t>weet van de consument weet hij </a:t>
            </a:r>
            <a:r>
              <a:rPr lang="nl-NL" sz="2300" dirty="0"/>
              <a:t>de maximale prijs die hij kan vragen voor zijn producten</a:t>
            </a:r>
            <a:r>
              <a:rPr lang="nl-NL" sz="2300" dirty="0" smtClean="0"/>
              <a:t>. (als hij concurrentie heeft, moet die mogelijk wel ze prijs lager maken dan de maximale prijs)</a:t>
            </a:r>
            <a:endParaRPr lang="nl-NL" sz="2300" dirty="0"/>
          </a:p>
          <a:p>
            <a:endParaRPr lang="nl-NL" sz="2300" dirty="0"/>
          </a:p>
        </p:txBody>
      </p:sp>
    </p:spTree>
    <p:extLst>
      <p:ext uri="{BB962C8B-B14F-4D97-AF65-F5344CB8AC3E}">
        <p14:creationId xmlns:p14="http://schemas.microsoft.com/office/powerpoint/2010/main" val="958380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Lees paragraaf </a:t>
            </a:r>
            <a:r>
              <a:rPr lang="nl-NL" dirty="0"/>
              <a:t>Substitutie en complementariteit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5699403" cy="3880773"/>
          </a:xfrm>
        </p:spPr>
        <p:txBody>
          <a:bodyPr>
            <a:normAutofit/>
          </a:bodyPr>
          <a:lstStyle/>
          <a:p>
            <a:r>
              <a:rPr lang="nl-NL" sz="2500" dirty="0"/>
              <a:t>Hiervoor 5 minuten de tijd.</a:t>
            </a:r>
          </a:p>
          <a:p>
            <a:r>
              <a:rPr lang="nl-NL" sz="2500" dirty="0"/>
              <a:t>De eerste 3 minuten lees/werk je zelfstandig.</a:t>
            </a:r>
          </a:p>
          <a:p>
            <a:r>
              <a:rPr lang="nl-NL" sz="2500" dirty="0"/>
              <a:t>Daarna mag je overleggen</a:t>
            </a:r>
            <a:r>
              <a:rPr lang="nl-NL" sz="2500" dirty="0" smtClean="0"/>
              <a:t>.</a:t>
            </a:r>
          </a:p>
          <a:p>
            <a:endParaRPr lang="nl-NL" sz="2500" dirty="0"/>
          </a:p>
          <a:p>
            <a:pPr marL="0" indent="0">
              <a:buNone/>
            </a:pPr>
            <a:endParaRPr lang="nl-NL" sz="2500" dirty="0"/>
          </a:p>
          <a:p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6196263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6196263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6196263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6196263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6196263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788732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sz="2500" dirty="0" smtClean="0"/>
              <a:t>Wat waren substitutiegoederen?</a:t>
            </a:r>
          </a:p>
          <a:p>
            <a:r>
              <a:rPr lang="nl-NL" sz="2500" dirty="0" smtClean="0"/>
              <a:t>Goederen die elkaar vervangen, denk aan koffie en thee, sinaasappels en ander fruit.</a:t>
            </a:r>
          </a:p>
          <a:p>
            <a:r>
              <a:rPr lang="nl-NL" sz="2500" dirty="0" smtClean="0"/>
              <a:t>Wat waren complementaire goederen?</a:t>
            </a:r>
          </a:p>
          <a:p>
            <a:r>
              <a:rPr lang="nl-NL" sz="2500" dirty="0" smtClean="0"/>
              <a:t>Goederen die je vaak samen nodig hebt, die elkaar aanvullen, denk aan koffie en koffiemelk, mobiele telefoon en oplader.</a:t>
            </a:r>
          </a:p>
          <a:p>
            <a:r>
              <a:rPr lang="nl-NL" sz="2500" dirty="0" smtClean="0"/>
              <a:t>De prijsontwikkeling van goederen heeft verschillende effecten afhankelijk of het complementaire goederen of substitutiegoederen zijn.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950711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Maak vragen 2 t/m 5.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5699403" cy="3880773"/>
          </a:xfrm>
        </p:spPr>
        <p:txBody>
          <a:bodyPr>
            <a:normAutofit/>
          </a:bodyPr>
          <a:lstStyle/>
          <a:p>
            <a:r>
              <a:rPr lang="nl-NL" sz="2500" dirty="0"/>
              <a:t>Hiervoor 5 minuten de tijd.</a:t>
            </a:r>
          </a:p>
          <a:p>
            <a:r>
              <a:rPr lang="nl-NL" sz="2500" dirty="0"/>
              <a:t>De eerste 3 minuten lees/werk je zelfstandig.</a:t>
            </a:r>
          </a:p>
          <a:p>
            <a:r>
              <a:rPr lang="nl-NL" sz="2500" dirty="0"/>
              <a:t>Daarna mag je overleggen</a:t>
            </a:r>
            <a:r>
              <a:rPr lang="nl-NL" sz="2500" dirty="0" smtClean="0"/>
              <a:t>.</a:t>
            </a:r>
          </a:p>
          <a:p>
            <a:endParaRPr lang="nl-NL" sz="2500" dirty="0"/>
          </a:p>
          <a:p>
            <a:pPr marL="0" indent="0">
              <a:buNone/>
            </a:pPr>
            <a:endParaRPr lang="nl-NL" sz="2500" dirty="0"/>
          </a:p>
          <a:p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6196263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6196263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6196263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6196263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6196263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732327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8253"/>
          <a:stretch/>
        </p:blipFill>
        <p:spPr>
          <a:xfrm>
            <a:off x="0" y="-1"/>
            <a:ext cx="12192000" cy="745959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74612"/>
          <a:stretch/>
        </p:blipFill>
        <p:spPr>
          <a:xfrm>
            <a:off x="0" y="-1"/>
            <a:ext cx="12192000" cy="1612233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39940"/>
          <a:stretch/>
        </p:blipFill>
        <p:spPr>
          <a:xfrm>
            <a:off x="0" y="0"/>
            <a:ext cx="12192000" cy="3814012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6350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9658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90705"/>
          <a:stretch/>
        </p:blipFill>
        <p:spPr>
          <a:xfrm>
            <a:off x="0" y="-1"/>
            <a:ext cx="10912642" cy="63767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52822"/>
          <a:stretch/>
        </p:blipFill>
        <p:spPr>
          <a:xfrm>
            <a:off x="0" y="0"/>
            <a:ext cx="10912642" cy="3236496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38440"/>
          <a:stretch/>
        </p:blipFill>
        <p:spPr>
          <a:xfrm>
            <a:off x="0" y="-1"/>
            <a:ext cx="10912642" cy="422308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0912642" cy="6860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7660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92511"/>
          <a:stretch/>
        </p:blipFill>
        <p:spPr>
          <a:xfrm>
            <a:off x="0" y="1"/>
            <a:ext cx="9805737" cy="517358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73353"/>
          <a:stretch/>
        </p:blipFill>
        <p:spPr>
          <a:xfrm>
            <a:off x="0" y="1"/>
            <a:ext cx="9805737" cy="1840832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49319"/>
          <a:stretch/>
        </p:blipFill>
        <p:spPr>
          <a:xfrm>
            <a:off x="0" y="0"/>
            <a:ext cx="9805737" cy="3501189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15880"/>
          <a:stretch/>
        </p:blipFill>
        <p:spPr>
          <a:xfrm>
            <a:off x="0" y="0"/>
            <a:ext cx="9805737" cy="5811253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6824"/>
          <a:stretch/>
        </p:blipFill>
        <p:spPr>
          <a:xfrm>
            <a:off x="0" y="0"/>
            <a:ext cx="9805737" cy="6436895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05737" cy="6908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4654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3803"/>
          <a:stretch/>
        </p:blipFill>
        <p:spPr>
          <a:xfrm>
            <a:off x="0" y="0"/>
            <a:ext cx="10058400" cy="589547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29594"/>
          <a:stretch/>
        </p:blipFill>
        <p:spPr>
          <a:xfrm>
            <a:off x="0" y="0"/>
            <a:ext cx="10058400" cy="2562726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14389"/>
          <a:stretch/>
        </p:blipFill>
        <p:spPr>
          <a:xfrm>
            <a:off x="0" y="0"/>
            <a:ext cx="10058400" cy="3116179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058400" cy="3639952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3"/>
          <a:srcRect b="46971"/>
          <a:stretch/>
        </p:blipFill>
        <p:spPr>
          <a:xfrm>
            <a:off x="0" y="3660005"/>
            <a:ext cx="12192000" cy="755584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660005"/>
            <a:ext cx="12192000" cy="1424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1989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Maak vragen 6  en 7.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5699403" cy="3880773"/>
          </a:xfrm>
        </p:spPr>
        <p:txBody>
          <a:bodyPr>
            <a:normAutofit/>
          </a:bodyPr>
          <a:lstStyle/>
          <a:p>
            <a:r>
              <a:rPr lang="nl-NL" sz="2500" dirty="0"/>
              <a:t>Hiervoor 5 minuten de tijd.</a:t>
            </a:r>
          </a:p>
          <a:p>
            <a:r>
              <a:rPr lang="nl-NL" sz="2500" dirty="0"/>
              <a:t>De eerste 3 minuten lees/werk je zelfstandig.</a:t>
            </a:r>
          </a:p>
          <a:p>
            <a:r>
              <a:rPr lang="nl-NL" sz="2500" dirty="0"/>
              <a:t>Daarna mag je overleggen</a:t>
            </a:r>
            <a:r>
              <a:rPr lang="nl-NL" sz="2500" dirty="0" smtClean="0"/>
              <a:t>.</a:t>
            </a:r>
          </a:p>
          <a:p>
            <a:endParaRPr lang="nl-NL" sz="2500" dirty="0"/>
          </a:p>
          <a:p>
            <a:pPr marL="0" indent="0">
              <a:buNone/>
            </a:pPr>
            <a:endParaRPr lang="nl-NL" sz="2500" dirty="0"/>
          </a:p>
          <a:p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6196263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6196263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6196263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6196263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6196263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016473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30862"/>
          <a:stretch/>
        </p:blipFill>
        <p:spPr>
          <a:xfrm>
            <a:off x="0" y="19050"/>
            <a:ext cx="12192000" cy="1256298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049"/>
            <a:ext cx="12192000" cy="1817077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3"/>
          <a:srcRect b="44371"/>
          <a:stretch/>
        </p:blipFill>
        <p:spPr>
          <a:xfrm>
            <a:off x="0" y="1836126"/>
            <a:ext cx="12192000" cy="762695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836126"/>
            <a:ext cx="12192000" cy="1371047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4"/>
          <a:srcRect b="48554"/>
          <a:stretch/>
        </p:blipFill>
        <p:spPr>
          <a:xfrm>
            <a:off x="0" y="3000276"/>
            <a:ext cx="12192000" cy="633262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000275"/>
            <a:ext cx="12192000" cy="1230923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5"/>
          <a:srcRect b="47715"/>
          <a:stretch/>
        </p:blipFill>
        <p:spPr>
          <a:xfrm>
            <a:off x="0" y="4100975"/>
            <a:ext cx="12192000" cy="723688"/>
          </a:xfrm>
          <a:prstGeom prst="rect">
            <a:avLst/>
          </a:prstGeom>
        </p:spPr>
      </p:pic>
      <p:pic>
        <p:nvPicPr>
          <p:cNvPr id="15" name="Afbeelding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4100975"/>
            <a:ext cx="12192000" cy="1384116"/>
          </a:xfrm>
          <a:prstGeom prst="rect">
            <a:avLst/>
          </a:prstGeom>
        </p:spPr>
      </p:pic>
      <p:pic>
        <p:nvPicPr>
          <p:cNvPr id="16" name="Afbeelding 15"/>
          <p:cNvPicPr>
            <a:picLocks noChangeAspect="1"/>
          </p:cNvPicPr>
          <p:nvPr/>
        </p:nvPicPr>
        <p:blipFill rotWithShape="1">
          <a:blip r:embed="rId6"/>
          <a:srcRect b="40219"/>
          <a:stretch/>
        </p:blipFill>
        <p:spPr>
          <a:xfrm>
            <a:off x="0" y="5298974"/>
            <a:ext cx="12192000" cy="728847"/>
          </a:xfrm>
          <a:prstGeom prst="rect">
            <a:avLst/>
          </a:prstGeom>
        </p:spPr>
      </p:pic>
      <p:pic>
        <p:nvPicPr>
          <p:cNvPr id="17" name="Afbeelding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5298974"/>
            <a:ext cx="12192000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0559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Agenda: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Kennismaking / wie ben ik.</a:t>
            </a:r>
          </a:p>
          <a:p>
            <a:r>
              <a:rPr lang="nl-NL" sz="2500" dirty="0" smtClean="0"/>
              <a:t>Benodigdheden/werkwijze.</a:t>
            </a:r>
          </a:p>
          <a:p>
            <a:r>
              <a:rPr lang="nl-NL" sz="2500" dirty="0" smtClean="0"/>
              <a:t>PTA</a:t>
            </a:r>
          </a:p>
          <a:p>
            <a:r>
              <a:rPr lang="nl-NL" sz="2500" dirty="0" smtClean="0"/>
              <a:t>Starten met </a:t>
            </a:r>
            <a:r>
              <a:rPr lang="nl-NL" sz="2500" smtClean="0"/>
              <a:t>de lesbrief.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598342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6699"/>
          <a:stretch/>
        </p:blipFill>
        <p:spPr>
          <a:xfrm>
            <a:off x="0" y="0"/>
            <a:ext cx="12192000" cy="733926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75797"/>
          <a:stretch/>
        </p:blipFill>
        <p:spPr>
          <a:xfrm>
            <a:off x="0" y="0"/>
            <a:ext cx="12192000" cy="1335505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16270"/>
          <a:stretch/>
        </p:blipFill>
        <p:spPr>
          <a:xfrm>
            <a:off x="0" y="0"/>
            <a:ext cx="12192000" cy="4620126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5517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7867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hebben we tot nu toe gezien: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89547" y="1395663"/>
            <a:ext cx="8684455" cy="4645699"/>
          </a:xfrm>
        </p:spPr>
        <p:txBody>
          <a:bodyPr>
            <a:noAutofit/>
          </a:bodyPr>
          <a:lstStyle/>
          <a:p>
            <a:r>
              <a:rPr lang="nl-NL" sz="2500" dirty="0" smtClean="0"/>
              <a:t>Goederen die elkaar vervangen noemen we substitutiegoederen.</a:t>
            </a:r>
          </a:p>
          <a:p>
            <a:r>
              <a:rPr lang="nl-NL" sz="2500" dirty="0" smtClean="0"/>
              <a:t>Goederen die elkaar aanvullen noemen we complementaire goederen.</a:t>
            </a:r>
          </a:p>
          <a:p>
            <a:r>
              <a:rPr lang="nl-NL" sz="2500" dirty="0" smtClean="0"/>
              <a:t>Als de prijs van een goed stijgt, dan zal de vraag naar substitutiegoederen toenemen (tenslotte we gaan het duurder geworden goed vervangen.</a:t>
            </a:r>
          </a:p>
          <a:p>
            <a:r>
              <a:rPr lang="nl-NL" sz="2500" dirty="0" smtClean="0"/>
              <a:t>Als de prijs van een goed stijgt, dan zal de vraag naar complementaire goederen afnemen (tenslotte als koffie duurder wordt zullen we ook minder behoefte hebben aan koffiemelk).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467512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Lees het </a:t>
            </a:r>
            <a:r>
              <a:rPr lang="nl-NL" dirty="0" err="1" smtClean="0"/>
              <a:t>hoofdstuk:Individuele</a:t>
            </a:r>
            <a:r>
              <a:rPr lang="nl-NL" dirty="0" smtClean="0"/>
              <a:t> en collectieve vraaglijn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5699403" cy="3880773"/>
          </a:xfrm>
        </p:spPr>
        <p:txBody>
          <a:bodyPr>
            <a:normAutofit/>
          </a:bodyPr>
          <a:lstStyle/>
          <a:p>
            <a:r>
              <a:rPr lang="nl-NL" sz="2500" dirty="0"/>
              <a:t>Hiervoor </a:t>
            </a:r>
            <a:r>
              <a:rPr lang="nl-NL" sz="2500" dirty="0" smtClean="0"/>
              <a:t>3 </a:t>
            </a:r>
            <a:r>
              <a:rPr lang="nl-NL" sz="2500" dirty="0"/>
              <a:t>minuten de tijd.</a:t>
            </a:r>
          </a:p>
          <a:p>
            <a:r>
              <a:rPr lang="nl-NL" sz="2500" dirty="0"/>
              <a:t>De eerste </a:t>
            </a:r>
            <a:r>
              <a:rPr lang="nl-NL" sz="2500" dirty="0" smtClean="0"/>
              <a:t>3 </a:t>
            </a:r>
            <a:r>
              <a:rPr lang="nl-NL" sz="2500" dirty="0"/>
              <a:t>minuten lees/werk je zelfstandig.</a:t>
            </a:r>
          </a:p>
          <a:p>
            <a:endParaRPr lang="nl-NL" sz="2500" dirty="0"/>
          </a:p>
          <a:p>
            <a:pPr marL="0" indent="0">
              <a:buNone/>
            </a:pPr>
            <a:endParaRPr lang="nl-NL" sz="2500" dirty="0"/>
          </a:p>
          <a:p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6196263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6196263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6196263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958363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Laten we eens even kijken: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l-NL" sz="2500" dirty="0" smtClean="0"/>
              <a:t>In ruil voor betaling mogen jullie 1 lesuur van mij skippen.</a:t>
            </a:r>
          </a:p>
          <a:p>
            <a:r>
              <a:rPr lang="nl-NL" sz="2500" dirty="0" smtClean="0"/>
              <a:t>Wie is bereid hiervoor 1 euro te betalen?</a:t>
            </a:r>
          </a:p>
          <a:p>
            <a:r>
              <a:rPr lang="nl-NL" sz="2500" dirty="0" smtClean="0"/>
              <a:t>2 euro te betalen?</a:t>
            </a:r>
          </a:p>
          <a:p>
            <a:r>
              <a:rPr lang="nl-NL" sz="2500" dirty="0" smtClean="0"/>
              <a:t>5 euro te betalen?</a:t>
            </a:r>
          </a:p>
          <a:p>
            <a:r>
              <a:rPr lang="nl-NL" sz="2500" dirty="0" smtClean="0"/>
              <a:t>10 euro te betalen?</a:t>
            </a:r>
          </a:p>
          <a:p>
            <a:r>
              <a:rPr lang="nl-NL" sz="2500" dirty="0" smtClean="0"/>
              <a:t>100 euro te betalen?</a:t>
            </a:r>
          </a:p>
          <a:p>
            <a:r>
              <a:rPr lang="nl-NL" sz="2500" dirty="0" smtClean="0"/>
              <a:t>Wat zien we?</a:t>
            </a:r>
          </a:p>
          <a:p>
            <a:r>
              <a:rPr lang="nl-NL" sz="2500" dirty="0" smtClean="0"/>
              <a:t>Hoe hoger de prijs/hoe lager de vraag.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276904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Maak vragen </a:t>
            </a:r>
            <a:r>
              <a:rPr lang="nl-NL" dirty="0" smtClean="0"/>
              <a:t>2</a:t>
            </a:r>
            <a:r>
              <a:rPr lang="nl-NL" dirty="0" smtClean="0"/>
              <a:t> t/m 4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5699403" cy="3880773"/>
          </a:xfrm>
        </p:spPr>
        <p:txBody>
          <a:bodyPr>
            <a:normAutofit/>
          </a:bodyPr>
          <a:lstStyle/>
          <a:p>
            <a:r>
              <a:rPr lang="nl-NL" sz="2500" dirty="0"/>
              <a:t>Hiervoor 5 minuten de tijd.</a:t>
            </a:r>
          </a:p>
          <a:p>
            <a:r>
              <a:rPr lang="nl-NL" sz="2500" dirty="0"/>
              <a:t>De eerste 3 minuten lees/werk je zelfstandig.</a:t>
            </a:r>
          </a:p>
          <a:p>
            <a:r>
              <a:rPr lang="nl-NL" sz="2500" dirty="0"/>
              <a:t>Daarna mag je overleggen</a:t>
            </a:r>
            <a:r>
              <a:rPr lang="nl-NL" sz="2500" dirty="0" smtClean="0"/>
              <a:t>.</a:t>
            </a:r>
          </a:p>
          <a:p>
            <a:endParaRPr lang="nl-NL" sz="2500" dirty="0"/>
          </a:p>
          <a:p>
            <a:pPr marL="0" indent="0">
              <a:buNone/>
            </a:pPr>
            <a:endParaRPr lang="nl-NL" sz="2500" dirty="0"/>
          </a:p>
          <a:p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6196263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6196263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6196263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6196263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6196263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4104912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1" name="Tijdelijke aanduiding voor inhoud 10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3819865"/>
            <a:ext cx="6429375" cy="504825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3"/>
          <a:srcRect b="51730"/>
          <a:stretch/>
        </p:blipFill>
        <p:spPr>
          <a:xfrm>
            <a:off x="0" y="-44452"/>
            <a:ext cx="12192000" cy="59790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44452"/>
            <a:ext cx="12192000" cy="1238685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4"/>
          <a:srcRect b="54484"/>
          <a:stretch/>
        </p:blipFill>
        <p:spPr>
          <a:xfrm>
            <a:off x="0" y="1167397"/>
            <a:ext cx="12192000" cy="541088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167396"/>
            <a:ext cx="12192000" cy="1188789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2314911"/>
            <a:ext cx="4619625" cy="542925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2840375"/>
            <a:ext cx="5324475" cy="495300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0" y="3327739"/>
            <a:ext cx="4133850" cy="47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5596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Maak </a:t>
            </a:r>
            <a:r>
              <a:rPr lang="nl-NL" dirty="0" smtClean="0"/>
              <a:t>vraag 5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5699403" cy="3880773"/>
          </a:xfrm>
        </p:spPr>
        <p:txBody>
          <a:bodyPr>
            <a:normAutofit/>
          </a:bodyPr>
          <a:lstStyle/>
          <a:p>
            <a:r>
              <a:rPr lang="nl-NL" sz="2500" dirty="0"/>
              <a:t>Hiervoor 5 minuten de tijd.</a:t>
            </a:r>
          </a:p>
          <a:p>
            <a:r>
              <a:rPr lang="nl-NL" sz="2500" dirty="0"/>
              <a:t>De eerste 3 minuten lees/werk je zelfstandig.</a:t>
            </a:r>
          </a:p>
          <a:p>
            <a:r>
              <a:rPr lang="nl-NL" sz="2500" dirty="0"/>
              <a:t>Daarna mag je overleggen</a:t>
            </a:r>
            <a:r>
              <a:rPr lang="nl-NL" sz="2500" dirty="0" smtClean="0"/>
              <a:t>.</a:t>
            </a:r>
          </a:p>
          <a:p>
            <a:endParaRPr lang="nl-NL" sz="2500" dirty="0"/>
          </a:p>
          <a:p>
            <a:pPr marL="0" indent="0">
              <a:buNone/>
            </a:pPr>
            <a:endParaRPr lang="nl-NL" sz="2500" dirty="0"/>
          </a:p>
          <a:p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6196263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6196263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6196263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6196263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6196263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630485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3697"/>
          <a:stretch/>
        </p:blipFill>
        <p:spPr>
          <a:xfrm>
            <a:off x="0" y="-1"/>
            <a:ext cx="12192000" cy="85424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41468"/>
          <a:stretch/>
        </p:blipFill>
        <p:spPr>
          <a:xfrm>
            <a:off x="0" y="0"/>
            <a:ext cx="12192000" cy="190099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34429"/>
          <a:stretch/>
        </p:blipFill>
        <p:spPr>
          <a:xfrm>
            <a:off x="0" y="0"/>
            <a:ext cx="12192000" cy="212959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3247763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3"/>
          <a:srcRect b="53560"/>
          <a:stretch/>
        </p:blipFill>
        <p:spPr>
          <a:xfrm>
            <a:off x="-1" y="3072937"/>
            <a:ext cx="12308305" cy="668884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3072937"/>
            <a:ext cx="12308305" cy="1440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6577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Terugblik afgelopen les: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Een persoon zal voor een bepaalde prijs een bepaalde hoeveelheid producten willen kopen. Dit noemen we een individuele vraaglijn.</a:t>
            </a:r>
          </a:p>
          <a:p>
            <a:r>
              <a:rPr lang="nl-NL" sz="2500" dirty="0" smtClean="0"/>
              <a:t>Wanneer we alle individuele vraaglijnen bij elkaar optellen, kunnen we een vraaglijn van de gehele groep maken. Dit noemen we de collectieve vraaglijn.</a:t>
            </a:r>
          </a:p>
          <a:p>
            <a:r>
              <a:rPr lang="nl-NL" sz="2500" dirty="0" smtClean="0"/>
              <a:t>Wat zichtbaar is geworden: hoe hoger de prijs, hoe lager de vraag/ hoe lager de prijs, hoe hoger de vraag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059040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Kennismaking/ wie ben ik.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672389"/>
            <a:ext cx="8596668" cy="4368973"/>
          </a:xfrm>
        </p:spPr>
        <p:txBody>
          <a:bodyPr>
            <a:normAutofit fontScale="92500" lnSpcReduction="20000"/>
          </a:bodyPr>
          <a:lstStyle/>
          <a:p>
            <a:r>
              <a:rPr lang="nl-NL" sz="2500" dirty="0" smtClean="0"/>
              <a:t>Bas Jacobs (docent economie en M en O).</a:t>
            </a:r>
          </a:p>
          <a:p>
            <a:r>
              <a:rPr lang="nl-NL" sz="2500" dirty="0" smtClean="0"/>
              <a:t>28 jaar.</a:t>
            </a:r>
          </a:p>
          <a:p>
            <a:r>
              <a:rPr lang="nl-NL" sz="2500" dirty="0" smtClean="0"/>
              <a:t>Kom oorspronkelijk uit Leiderdorp (naast Leiden, naast Den Haag).</a:t>
            </a:r>
          </a:p>
          <a:p>
            <a:r>
              <a:rPr lang="nl-NL" sz="2500" dirty="0" smtClean="0"/>
              <a:t>Eerst havo gedaan </a:t>
            </a:r>
            <a:r>
              <a:rPr lang="nl-NL" sz="2500" dirty="0" smtClean="0">
                <a:sym typeface="Wingdings" panose="05000000000000000000" pitchFamily="2" charset="2"/>
              </a:rPr>
              <a:t> vwo gedaan. Economie en bedrijfseconomie gestudeerd, toen </a:t>
            </a:r>
            <a:r>
              <a:rPr lang="nl-NL" sz="2500" dirty="0" err="1" smtClean="0">
                <a:sym typeface="Wingdings" panose="05000000000000000000" pitchFamily="2" charset="2"/>
              </a:rPr>
              <a:t>behaviour</a:t>
            </a:r>
            <a:r>
              <a:rPr lang="nl-NL" sz="2500" dirty="0" smtClean="0">
                <a:sym typeface="Wingdings" panose="05000000000000000000" pitchFamily="2" charset="2"/>
              </a:rPr>
              <a:t> </a:t>
            </a:r>
            <a:r>
              <a:rPr lang="nl-NL" sz="2500" dirty="0" err="1" smtClean="0">
                <a:sym typeface="Wingdings" panose="05000000000000000000" pitchFamily="2" charset="2"/>
              </a:rPr>
              <a:t>economics</a:t>
            </a:r>
            <a:r>
              <a:rPr lang="nl-NL" sz="2500" dirty="0" smtClean="0">
                <a:sym typeface="Wingdings" panose="05000000000000000000" pitchFamily="2" charset="2"/>
              </a:rPr>
              <a:t> </a:t>
            </a:r>
            <a:r>
              <a:rPr lang="nl-NL" sz="2500" dirty="0" err="1" smtClean="0">
                <a:sym typeface="Wingdings" panose="05000000000000000000" pitchFamily="2" charset="2"/>
              </a:rPr>
              <a:t>gemasterd</a:t>
            </a:r>
            <a:r>
              <a:rPr lang="nl-NL" sz="2500" dirty="0" smtClean="0">
                <a:sym typeface="Wingdings" panose="05000000000000000000" pitchFamily="2" charset="2"/>
              </a:rPr>
              <a:t>. Toen mijn lesbevoegdheid economie gehaald in Nijmegen, nu bezig met lesbevoegdheid M en O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Heb berucht slechte spelling.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Vragen?</a:t>
            </a:r>
          </a:p>
          <a:p>
            <a:endParaRPr lang="nl-NL" sz="2500" dirty="0">
              <a:sym typeface="Wingdings" panose="05000000000000000000" pitchFamily="2" charset="2"/>
            </a:endParaRPr>
          </a:p>
          <a:p>
            <a:r>
              <a:rPr lang="nl-NL" sz="2500" dirty="0" smtClean="0">
                <a:sym typeface="Wingdings" panose="05000000000000000000" pitchFamily="2" charset="2"/>
              </a:rPr>
              <a:t>Wat vind ik allemaal goed:</a:t>
            </a:r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437894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Benodigdheden. / werkwijze.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Je boekje</a:t>
            </a:r>
          </a:p>
          <a:p>
            <a:r>
              <a:rPr lang="nl-NL" sz="2500" dirty="0" smtClean="0"/>
              <a:t>Structuur tijdens de les: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500" dirty="0" smtClean="0"/>
              <a:t>Herhaling theorie vorige les (nabespreken huiswerk).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500" dirty="0" smtClean="0"/>
              <a:t>Nieuwe theorie.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500" dirty="0" smtClean="0"/>
              <a:t>Zelfstandig lezen/maken opgaves.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500" dirty="0" smtClean="0"/>
              <a:t>Nabespreken opgaves. (stap 2/3/4 herhalen)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500" dirty="0" smtClean="0"/>
              <a:t>Nabespreken les. (opgeven huiswerk)</a:t>
            </a:r>
          </a:p>
          <a:p>
            <a:pPr marL="0" indent="0">
              <a:buNone/>
            </a:pPr>
            <a:endParaRPr lang="nl-NL" sz="2500" dirty="0" smtClean="0"/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662321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192505"/>
            <a:ext cx="8596668" cy="1737895"/>
          </a:xfrm>
        </p:spPr>
        <p:txBody>
          <a:bodyPr/>
          <a:lstStyle/>
          <a:p>
            <a:r>
              <a:rPr lang="nl-NL" dirty="0" smtClean="0"/>
              <a:t>PTA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677334" y="1443789"/>
            <a:ext cx="8596668" cy="4776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74069"/>
            <a:ext cx="12192000" cy="5860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76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is economie?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Bedenk eens voor jezelf in 1 minuut waar je aan denkt bij het woord economie</a:t>
            </a:r>
          </a:p>
          <a:p>
            <a:r>
              <a:rPr lang="nl-NL" sz="2500" dirty="0" smtClean="0"/>
              <a:t>En bij het schoolvak economie.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368041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3" y="609599"/>
            <a:ext cx="11245961" cy="1550989"/>
          </a:xfrm>
        </p:spPr>
        <p:txBody>
          <a:bodyPr/>
          <a:lstStyle/>
          <a:p>
            <a:r>
              <a:rPr lang="nl-NL" dirty="0" smtClean="0"/>
              <a:t>													                       bron: AD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503165"/>
            <a:ext cx="8358382" cy="3538197"/>
          </a:xfrm>
        </p:spPr>
        <p:txBody>
          <a:bodyPr>
            <a:normAutofit/>
          </a:bodyPr>
          <a:lstStyle/>
          <a:p>
            <a:r>
              <a:rPr lang="nl-NL" sz="2500" dirty="0" smtClean="0"/>
              <a:t>Wel of geen economie?</a:t>
            </a:r>
          </a:p>
          <a:p>
            <a:r>
              <a:rPr lang="nl-NL" sz="2500" dirty="0" smtClean="0"/>
              <a:t>Wel of niet schoolvak economie?</a:t>
            </a:r>
          </a:p>
          <a:p>
            <a:endParaRPr lang="nl-NL" sz="25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625263" cy="2503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0555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												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2282434" cy="3770979"/>
          </a:xfrm>
        </p:spPr>
        <p:txBody>
          <a:bodyPr>
            <a:normAutofit/>
          </a:bodyPr>
          <a:lstStyle/>
          <a:p>
            <a:r>
              <a:rPr lang="nl-NL" sz="2500" dirty="0" smtClean="0"/>
              <a:t>Wel of geen economie?</a:t>
            </a:r>
          </a:p>
          <a:p>
            <a:r>
              <a:rPr lang="nl-NL" sz="2500" dirty="0" smtClean="0"/>
              <a:t>Wel of niet schoolvak economie?</a:t>
            </a:r>
          </a:p>
          <a:p>
            <a:endParaRPr lang="nl-NL" sz="2500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9769" y="0"/>
            <a:ext cx="9232232" cy="6884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442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2800" dirty="0" smtClean="0"/>
              <a:t>Start met het boekje: </a:t>
            </a:r>
            <a:endParaRPr lang="nl-NL" sz="28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Eerste hoofdstukken printen we voor jullie uit, aangezien het boekje nog niet geleverd is.</a:t>
            </a:r>
          </a:p>
          <a:p>
            <a:endParaRPr lang="nl-NL" sz="2500" dirty="0" smtClean="0"/>
          </a:p>
          <a:p>
            <a:r>
              <a:rPr lang="nl-NL" sz="2500" dirty="0" smtClean="0"/>
              <a:t>Vandaag: </a:t>
            </a:r>
          </a:p>
          <a:p>
            <a:r>
              <a:rPr lang="nl-NL" sz="2500" dirty="0" smtClean="0"/>
              <a:t>Substitutie </a:t>
            </a:r>
            <a:r>
              <a:rPr lang="nl-NL" sz="2500" dirty="0"/>
              <a:t>en </a:t>
            </a:r>
            <a:r>
              <a:rPr lang="nl-NL" sz="2500" dirty="0" smtClean="0"/>
              <a:t>complementariteit.</a:t>
            </a:r>
            <a:endParaRPr lang="nl-NL" sz="2500" dirty="0"/>
          </a:p>
          <a:p>
            <a:r>
              <a:rPr lang="nl-NL" sz="2500" dirty="0" smtClean="0"/>
              <a:t>Individuele en collectieve vraaglijn.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030866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260</TotalTime>
  <Words>789</Words>
  <Application>Microsoft Office PowerPoint</Application>
  <PresentationFormat>Breedbeeld</PresentationFormat>
  <Paragraphs>127</Paragraphs>
  <Slides>28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28</vt:i4>
      </vt:variant>
    </vt:vector>
  </HeadingPairs>
  <TitlesOfParts>
    <vt:vector size="33" baseType="lpstr">
      <vt:lpstr>Arial</vt:lpstr>
      <vt:lpstr>Trebuchet MS</vt:lpstr>
      <vt:lpstr>Wingdings</vt:lpstr>
      <vt:lpstr>Wingdings 3</vt:lpstr>
      <vt:lpstr>Facet</vt:lpstr>
      <vt:lpstr>Welkom havo 3.</vt:lpstr>
      <vt:lpstr>Agenda:</vt:lpstr>
      <vt:lpstr>Kennismaking/ wie ben ik.</vt:lpstr>
      <vt:lpstr>Benodigdheden. / werkwijze.</vt:lpstr>
      <vt:lpstr>PTA </vt:lpstr>
      <vt:lpstr>Wat is economie?</vt:lpstr>
      <vt:lpstr>                                    bron: AD</vt:lpstr>
      <vt:lpstr>             </vt:lpstr>
      <vt:lpstr>Start met het boekje: </vt:lpstr>
      <vt:lpstr>Recap vorige les.</vt:lpstr>
      <vt:lpstr>Lees paragraaf Substitutie en complementariteit</vt:lpstr>
      <vt:lpstr>PowerPoint-presentatie</vt:lpstr>
      <vt:lpstr>Maak vragen 2 t/m 5.</vt:lpstr>
      <vt:lpstr>PowerPoint-presentatie</vt:lpstr>
      <vt:lpstr>PowerPoint-presentatie</vt:lpstr>
      <vt:lpstr>PowerPoint-presentatie</vt:lpstr>
      <vt:lpstr>PowerPoint-presentatie</vt:lpstr>
      <vt:lpstr>Maak vragen 6  en 7.</vt:lpstr>
      <vt:lpstr>PowerPoint-presentatie</vt:lpstr>
      <vt:lpstr>PowerPoint-presentatie</vt:lpstr>
      <vt:lpstr>Wat hebben we tot nu toe gezien:</vt:lpstr>
      <vt:lpstr>Lees het hoofdstuk:Individuele en collectieve vraaglijn</vt:lpstr>
      <vt:lpstr>Laten we eens even kijken:</vt:lpstr>
      <vt:lpstr>Maak vragen 2 t/m 4</vt:lpstr>
      <vt:lpstr>PowerPoint-presentatie</vt:lpstr>
      <vt:lpstr>Maak vraag 5</vt:lpstr>
      <vt:lpstr>PowerPoint-presentatie</vt:lpstr>
      <vt:lpstr>Terugblik afgelopen les: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 VWO 5.</dc:title>
  <dc:creator>Jacobs, B (Bas)</dc:creator>
  <cp:lastModifiedBy>Jacobs, B (Bas)</cp:lastModifiedBy>
  <cp:revision>32</cp:revision>
  <dcterms:created xsi:type="dcterms:W3CDTF">2017-08-27T09:00:36Z</dcterms:created>
  <dcterms:modified xsi:type="dcterms:W3CDTF">2017-08-31T08:07:05Z</dcterms:modified>
</cp:coreProperties>
</file>